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Seidler" userId="be560bab-8a96-4acb-b2fa-fd998b9c05aa" providerId="ADAL" clId="{AF8099FC-6C2B-44FE-9A65-E1C0208F4D6A}"/>
    <pc:docChg chg="modSld">
      <pc:chgData name="Maria Seidler" userId="be560bab-8a96-4acb-b2fa-fd998b9c05aa" providerId="ADAL" clId="{AF8099FC-6C2B-44FE-9A65-E1C0208F4D6A}" dt="2023-02-17T13:05:06.339" v="70" actId="20577"/>
      <pc:docMkLst>
        <pc:docMk/>
      </pc:docMkLst>
      <pc:sldChg chg="modSp mod">
        <pc:chgData name="Maria Seidler" userId="be560bab-8a96-4acb-b2fa-fd998b9c05aa" providerId="ADAL" clId="{AF8099FC-6C2B-44FE-9A65-E1C0208F4D6A}" dt="2023-02-17T13:05:06.339" v="70" actId="20577"/>
        <pc:sldMkLst>
          <pc:docMk/>
          <pc:sldMk cId="4239150713" sldId="256"/>
        </pc:sldMkLst>
        <pc:spChg chg="mod">
          <ac:chgData name="Maria Seidler" userId="be560bab-8a96-4acb-b2fa-fd998b9c05aa" providerId="ADAL" clId="{AF8099FC-6C2B-44FE-9A65-E1C0208F4D6A}" dt="2023-02-17T13:04:53.567" v="34" actId="20577"/>
          <ac:spMkLst>
            <pc:docMk/>
            <pc:sldMk cId="4239150713" sldId="256"/>
            <ac:spMk id="76" creationId="{2BDA02A7-98B8-4736-B205-B1BDE63A8713}"/>
          </ac:spMkLst>
        </pc:spChg>
        <pc:spChg chg="mod">
          <ac:chgData name="Maria Seidler" userId="be560bab-8a96-4acb-b2fa-fd998b9c05aa" providerId="ADAL" clId="{AF8099FC-6C2B-44FE-9A65-E1C0208F4D6A}" dt="2023-02-17T13:05:06.339" v="70" actId="20577"/>
          <ac:spMkLst>
            <pc:docMk/>
            <pc:sldMk cId="4239150713" sldId="256"/>
            <ac:spMk id="79" creationId="{B2806E04-FB39-4A15-8049-51EC434EF63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91759-D477-4BBD-876B-E70C61FF5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DD83F91-B235-4F08-BBD4-1F0BBFB8C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4A4BAA5-B126-49A4-8928-4AE34E774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7251-C017-4D52-86FE-2631DC2FDF67}" type="datetimeFigureOut">
              <a:rPr lang="da-DK" smtClean="0"/>
              <a:t>17-02-2023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AA3722B-8E89-4F19-8869-C9724EC72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E616BF7-EBA3-431A-9342-6B25B05E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72-FE98-4A48-BA10-B7004873A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355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D16FA3-D4B8-4B55-B19C-0806792F7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28A6EB6-1E16-49F4-8F30-3987C4AD7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CA13F49-EEC0-491A-9171-93AE77D2E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7251-C017-4D52-86FE-2631DC2FDF67}" type="datetimeFigureOut">
              <a:rPr lang="da-DK" smtClean="0"/>
              <a:t>17-02-2023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2224694-F821-442B-A656-9E59F2EF1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40216BB-9B4F-468D-BA48-C9AA315A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72-FE98-4A48-BA10-B7004873A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5792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FAA0A87-2D5A-4463-9772-9043D9EFB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5EEB1D5-80C1-4BD0-8DB4-6211D3E86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296DC7C-9113-4656-916A-56CC0374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7251-C017-4D52-86FE-2631DC2FDF67}" type="datetimeFigureOut">
              <a:rPr lang="da-DK" smtClean="0"/>
              <a:t>17-02-2023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536A7A0-5EB9-4FDA-867A-B07674052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89492B-4D5E-437C-81BC-7095D2997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72-FE98-4A48-BA10-B7004873A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305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6B713-C153-41B6-9F96-DD35D6CC6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3D7531B-F633-4E89-B0C4-54537E2D0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889092B-F9F2-4740-B224-D2EA46697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7251-C017-4D52-86FE-2631DC2FDF67}" type="datetimeFigureOut">
              <a:rPr lang="da-DK" smtClean="0"/>
              <a:t>17-02-2023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C5F72F2-360C-47E1-B6F7-A87C1A3A7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D539999-4E04-40DB-80D6-75C13D945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72-FE98-4A48-BA10-B7004873A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525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7DAC1-95C9-42F3-8BB8-064EC1898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5808E67-0992-44B6-8CBE-46D2A525F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DA17F31-B6C4-45F1-9EC9-C54EA59A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7251-C017-4D52-86FE-2631DC2FDF67}" type="datetimeFigureOut">
              <a:rPr lang="da-DK" smtClean="0"/>
              <a:t>17-02-2023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B40F8DE-77AB-4BC2-A6A5-F5145EB02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5A53516-27B1-4DED-9981-0B9EE97E5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72-FE98-4A48-BA10-B7004873A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985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974D7-56AF-4AE6-A9A2-2AF741AF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E878E79-5C10-45A6-982F-87B64EBDF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C456CAD-48F8-4080-A6D8-486AAA044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745FBB2-94C0-4BFC-ADAB-4AD8DD591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7251-C017-4D52-86FE-2631DC2FDF67}" type="datetimeFigureOut">
              <a:rPr lang="da-DK" smtClean="0"/>
              <a:t>17-02-2023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FF62139-1B3D-498B-9251-9DD2C4492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7087796-D9EF-4898-8022-7996479C0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72-FE98-4A48-BA10-B7004873A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770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7694A2-3CB1-461E-9026-41EC0D28A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28D2B09-6BA3-435D-A6BC-E71F5D49C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EA67ECF-FE97-4B36-9B3D-B33DF455F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7B23271-6639-4F04-8FB0-1392B835C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133F5B7-87CE-4522-A59B-43F9A49384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25267D4A-B54D-49B2-8103-DFA1A3ADF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7251-C017-4D52-86FE-2631DC2FDF67}" type="datetimeFigureOut">
              <a:rPr lang="da-DK" smtClean="0"/>
              <a:t>17-02-2023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B850E275-8955-4751-BBB3-86B9600BB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AB7151D-064E-4DA4-84D7-AB8F42ADE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72-FE98-4A48-BA10-B7004873A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030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759957-2621-4C61-86E9-F8FB9C44B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7CEB79F-1C26-4287-839D-ECE9704DB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7251-C017-4D52-86FE-2631DC2FDF67}" type="datetimeFigureOut">
              <a:rPr lang="da-DK" smtClean="0"/>
              <a:t>17-02-2023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20EBB6B-8C59-49BA-82D9-8F51C43A7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8BB90F7-4E39-4222-A02F-AD0CC3553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72-FE98-4A48-BA10-B7004873A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093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FCB791E-671F-4E9C-A7AB-9D71CE96C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7251-C017-4D52-86FE-2631DC2FDF67}" type="datetimeFigureOut">
              <a:rPr lang="da-DK" smtClean="0"/>
              <a:t>17-02-2023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74127CE-F2F7-4ABC-B468-0E96DAAEC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025F03E-C7E4-4123-A934-151861CA9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72-FE98-4A48-BA10-B7004873A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960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785AE-795C-459E-84F5-F266D99EF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2EA07E3-E202-4590-91ED-86998C7D5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2A2BAC7-FBB2-4FAB-8614-5D9DBB41D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1DFEEBD-8C72-46DA-892F-D7899F18A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7251-C017-4D52-86FE-2631DC2FDF67}" type="datetimeFigureOut">
              <a:rPr lang="da-DK" smtClean="0"/>
              <a:t>17-02-2023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A9A617A-E223-49C2-9A0F-0DF336790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5BD610A-DEB3-4776-AE52-82CA27F92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72-FE98-4A48-BA10-B7004873A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746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49A361-D8B1-42B0-AA07-795EB7FBE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A0C2BBC7-77CF-442B-8439-45F2C79494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F88BE15-5233-4460-A070-DFF778FA1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F67D38C-CCBD-47EC-86F5-EF286B9D9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7251-C017-4D52-86FE-2631DC2FDF67}" type="datetimeFigureOut">
              <a:rPr lang="da-DK" smtClean="0"/>
              <a:t>17-02-2023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3D16DE0-81C2-4119-B4E4-963BD6125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00FFFCF-F713-4294-9DAC-F31C8489C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72-FE98-4A48-BA10-B7004873A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98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8B33FFA-0DA7-4209-8CF8-223C32C0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DB9E9C6-C1BC-4DC4-BC27-B4B34075C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C8772B9-83A1-454D-B395-69A43FAC51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17251-C017-4D52-86FE-2631DC2FDF67}" type="datetimeFigureOut">
              <a:rPr lang="da-DK" smtClean="0"/>
              <a:t>17-02-2023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F8F4FAD-8117-423B-B4FA-ACB3C2FD0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1300359-B0C8-4340-83E5-C5767B95A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6A672-FE98-4A48-BA10-B7004873A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616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tjerne: 5 takker 67">
            <a:extLst>
              <a:ext uri="{FF2B5EF4-FFF2-40B4-BE49-F238E27FC236}">
                <a16:creationId xmlns:a16="http://schemas.microsoft.com/office/drawing/2014/main" id="{2363CB76-77D4-41A4-B432-26D87DE30ABC}"/>
              </a:ext>
            </a:extLst>
          </p:cNvPr>
          <p:cNvSpPr/>
          <p:nvPr/>
        </p:nvSpPr>
        <p:spPr>
          <a:xfrm>
            <a:off x="481663" y="637530"/>
            <a:ext cx="10933961" cy="5746018"/>
          </a:xfrm>
          <a:prstGeom prst="star5">
            <a:avLst>
              <a:gd name="adj" fmla="val 19578"/>
              <a:gd name="hf" fmla="val 105146"/>
              <a:gd name="vf" fmla="val 11055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5" name="Tekstfelt 74">
            <a:extLst>
              <a:ext uri="{FF2B5EF4-FFF2-40B4-BE49-F238E27FC236}">
                <a16:creationId xmlns:a16="http://schemas.microsoft.com/office/drawing/2014/main" id="{A014E194-198E-45CD-84B3-44C52E2395FB}"/>
              </a:ext>
            </a:extLst>
          </p:cNvPr>
          <p:cNvSpPr txBox="1"/>
          <p:nvPr/>
        </p:nvSpPr>
        <p:spPr>
          <a:xfrm>
            <a:off x="423713" y="1019275"/>
            <a:ext cx="4267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/>
              <a:t>1. Besøg 7-14 dage gammel;</a:t>
            </a:r>
          </a:p>
          <a:p>
            <a:pPr marL="285750" indent="-285750">
              <a:buFontTx/>
              <a:buChar char="-"/>
            </a:pPr>
            <a:r>
              <a:rPr lang="da-DK" sz="1600"/>
              <a:t>Opstart </a:t>
            </a:r>
            <a:r>
              <a:rPr lang="da-DK" sz="1600" err="1"/>
              <a:t>D.vitamin</a:t>
            </a:r>
            <a:endParaRPr lang="da-DK" sz="1600"/>
          </a:p>
          <a:p>
            <a:pPr marL="285750" indent="-285750">
              <a:buFontTx/>
              <a:buChar char="-"/>
            </a:pPr>
            <a:r>
              <a:rPr lang="da-DK" sz="1600"/>
              <a:t>Graviditet/Fødselsoplevelse</a:t>
            </a:r>
          </a:p>
          <a:p>
            <a:pPr marL="285750" indent="-285750">
              <a:buFontTx/>
              <a:buChar char="-"/>
            </a:pPr>
            <a:r>
              <a:rPr lang="da-DK" sz="1600"/>
              <a:t>Undersøgelser/vacciner ved egen læge</a:t>
            </a:r>
          </a:p>
          <a:p>
            <a:pPr marL="285750" indent="-285750">
              <a:buFontTx/>
              <a:buChar char="-"/>
            </a:pPr>
            <a:r>
              <a:rPr lang="da-DK" sz="1600"/>
              <a:t>Støtte fra netværk</a:t>
            </a:r>
          </a:p>
          <a:p>
            <a:pPr marL="285750" indent="-285750">
              <a:buFontTx/>
              <a:buChar char="-"/>
            </a:pPr>
            <a:r>
              <a:rPr lang="da-DK" sz="1600"/>
              <a:t>Helbredoplysninger-forældre</a:t>
            </a:r>
          </a:p>
          <a:p>
            <a:pPr marL="285750" indent="-285750">
              <a:buFontTx/>
              <a:buChar char="-"/>
            </a:pPr>
            <a:endParaRPr lang="da-DK"/>
          </a:p>
        </p:txBody>
      </p:sp>
      <p:sp>
        <p:nvSpPr>
          <p:cNvPr id="76" name="Tekstfelt 75">
            <a:extLst>
              <a:ext uri="{FF2B5EF4-FFF2-40B4-BE49-F238E27FC236}">
                <a16:creationId xmlns:a16="http://schemas.microsoft.com/office/drawing/2014/main" id="{2BDA02A7-98B8-4736-B205-B1BDE63A8713}"/>
              </a:ext>
            </a:extLst>
          </p:cNvPr>
          <p:cNvSpPr txBox="1"/>
          <p:nvPr/>
        </p:nvSpPr>
        <p:spPr>
          <a:xfrm flipH="1">
            <a:off x="7816947" y="1019274"/>
            <a:ext cx="426720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/>
              <a:t>2. Besøg 4-5 uger gammel;</a:t>
            </a:r>
          </a:p>
          <a:p>
            <a:pPr marL="285750" indent="-285750">
              <a:buFontTx/>
              <a:buChar char="-"/>
            </a:pPr>
            <a:r>
              <a:rPr lang="da-DK" sz="1600" dirty="0"/>
              <a:t>Forældredynamik</a:t>
            </a:r>
          </a:p>
          <a:p>
            <a:pPr marL="285750" indent="-285750">
              <a:buFontTx/>
              <a:buChar char="-"/>
            </a:pPr>
            <a:r>
              <a:rPr lang="da-DK" sz="1600" dirty="0"/>
              <a:t>Screening for efterfødselsreaktion (EPDS/GOTLAND)</a:t>
            </a:r>
          </a:p>
          <a:p>
            <a:pPr marL="285750" indent="-285750">
              <a:buFontTx/>
              <a:buChar char="-"/>
            </a:pPr>
            <a:r>
              <a:rPr lang="da-DK" sz="1600" dirty="0"/>
              <a:t>Screening for voldsomme konflikter</a:t>
            </a:r>
          </a:p>
          <a:p>
            <a:pPr marL="285750" indent="-285750">
              <a:buFontTx/>
              <a:buChar char="-"/>
            </a:pPr>
            <a:endParaRPr lang="da-DK" sz="1600" dirty="0"/>
          </a:p>
          <a:p>
            <a:r>
              <a:rPr lang="da-DK" sz="1600" dirty="0"/>
              <a:t> </a:t>
            </a:r>
          </a:p>
          <a:p>
            <a:endParaRPr lang="da-DK" dirty="0"/>
          </a:p>
        </p:txBody>
      </p:sp>
      <p:sp>
        <p:nvSpPr>
          <p:cNvPr id="77" name="Tekstfelt 76">
            <a:extLst>
              <a:ext uri="{FF2B5EF4-FFF2-40B4-BE49-F238E27FC236}">
                <a16:creationId xmlns:a16="http://schemas.microsoft.com/office/drawing/2014/main" id="{A529CC41-3D1A-4DC3-BCCE-3419733E8667}"/>
              </a:ext>
            </a:extLst>
          </p:cNvPr>
          <p:cNvSpPr txBox="1"/>
          <p:nvPr/>
        </p:nvSpPr>
        <p:spPr>
          <a:xfrm>
            <a:off x="283785" y="4156783"/>
            <a:ext cx="28678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/>
              <a:t>3. Besøg 2-3 mdr. gammel</a:t>
            </a:r>
            <a:r>
              <a:rPr lang="da-DK" sz="1600"/>
              <a:t>;</a:t>
            </a:r>
          </a:p>
          <a:p>
            <a:pPr marL="285750" indent="-285750">
              <a:buFontTx/>
              <a:buChar char="-"/>
            </a:pPr>
            <a:r>
              <a:rPr lang="da-DK" sz="1600"/>
              <a:t>Screening vedr. barnets sociale kontakt. (ADBB)</a:t>
            </a:r>
          </a:p>
          <a:p>
            <a:pPr marL="285750" indent="-285750">
              <a:buFontTx/>
              <a:buChar char="-"/>
            </a:pPr>
            <a:r>
              <a:rPr lang="da-DK" sz="1600"/>
              <a:t>Trivselsvurdering (TOPI)</a:t>
            </a:r>
          </a:p>
        </p:txBody>
      </p:sp>
      <p:sp>
        <p:nvSpPr>
          <p:cNvPr id="78" name="Tekstfelt 77">
            <a:extLst>
              <a:ext uri="{FF2B5EF4-FFF2-40B4-BE49-F238E27FC236}">
                <a16:creationId xmlns:a16="http://schemas.microsoft.com/office/drawing/2014/main" id="{2153CC1C-EA8A-4FF9-99BC-8AEB90DAA70A}"/>
              </a:ext>
            </a:extLst>
          </p:cNvPr>
          <p:cNvSpPr txBox="1"/>
          <p:nvPr/>
        </p:nvSpPr>
        <p:spPr>
          <a:xfrm>
            <a:off x="4903907" y="5787935"/>
            <a:ext cx="2875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/>
              <a:t>4. Besøg 4-6 mdr. gammel;</a:t>
            </a:r>
          </a:p>
          <a:p>
            <a:pPr marL="285750" indent="-285750">
              <a:buFontTx/>
              <a:buChar char="-"/>
            </a:pPr>
            <a:r>
              <a:rPr lang="da-DK" sz="1600"/>
              <a:t>Opstart af mad</a:t>
            </a:r>
          </a:p>
          <a:p>
            <a:pPr marL="285750" indent="-285750">
              <a:buFontTx/>
              <a:buChar char="-"/>
            </a:pPr>
            <a:r>
              <a:rPr lang="da-DK" sz="1600"/>
              <a:t>Tænder og tandbørstning</a:t>
            </a:r>
          </a:p>
        </p:txBody>
      </p:sp>
      <p:sp>
        <p:nvSpPr>
          <p:cNvPr id="79" name="Tekstfelt 78">
            <a:extLst>
              <a:ext uri="{FF2B5EF4-FFF2-40B4-BE49-F238E27FC236}">
                <a16:creationId xmlns:a16="http://schemas.microsoft.com/office/drawing/2014/main" id="{B2806E04-FB39-4A15-8049-51EC434EF637}"/>
              </a:ext>
            </a:extLst>
          </p:cNvPr>
          <p:cNvSpPr txBox="1"/>
          <p:nvPr/>
        </p:nvSpPr>
        <p:spPr>
          <a:xfrm>
            <a:off x="9453489" y="4111730"/>
            <a:ext cx="26306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/>
              <a:t>5. Besøg 8-10 mdr. gammel</a:t>
            </a:r>
          </a:p>
          <a:p>
            <a:pPr marL="285750" indent="-285750">
              <a:buFontTx/>
              <a:buChar char="-"/>
            </a:pPr>
            <a:r>
              <a:rPr lang="da-DK" sz="1600" dirty="0"/>
              <a:t>Start institution</a:t>
            </a:r>
          </a:p>
          <a:p>
            <a:pPr marL="285750" indent="-285750">
              <a:buFontTx/>
              <a:buChar char="-"/>
            </a:pPr>
            <a:r>
              <a:rPr lang="da-DK" sz="1600" dirty="0"/>
              <a:t>Forebyggelse af ulykker</a:t>
            </a:r>
          </a:p>
          <a:p>
            <a:pPr marL="285750" indent="-285750">
              <a:buFontTx/>
              <a:buChar char="-"/>
            </a:pPr>
            <a:r>
              <a:rPr lang="da-DK" sz="1600" dirty="0"/>
              <a:t>Screening (ADBB)</a:t>
            </a:r>
          </a:p>
          <a:p>
            <a:pPr marL="285750" indent="-285750">
              <a:buFontTx/>
              <a:buChar char="-"/>
            </a:pPr>
            <a:r>
              <a:rPr lang="da-DK" sz="1600" dirty="0"/>
              <a:t>Trivselsvurdering (TOPI)</a:t>
            </a:r>
          </a:p>
          <a:p>
            <a:pPr marL="285750" indent="-285750">
              <a:buFontTx/>
              <a:buChar char="-"/>
            </a:pPr>
            <a:r>
              <a:rPr lang="da-DK" sz="1600" dirty="0"/>
              <a:t>Screening for voldsomme konflikter.</a:t>
            </a:r>
          </a:p>
          <a:p>
            <a:pPr marL="285750" indent="-285750">
              <a:buFontTx/>
              <a:buChar char="-"/>
            </a:pPr>
            <a:endParaRPr lang="da-DK" sz="1600" dirty="0"/>
          </a:p>
          <a:p>
            <a:endParaRPr lang="da-DK" sz="1600" dirty="0"/>
          </a:p>
          <a:p>
            <a:r>
              <a:rPr lang="da-DK" sz="1600" dirty="0"/>
              <a:t> 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34B15D7-0105-4403-9576-06BFBC8647EB}"/>
              </a:ext>
            </a:extLst>
          </p:cNvPr>
          <p:cNvSpPr/>
          <p:nvPr/>
        </p:nvSpPr>
        <p:spPr>
          <a:xfrm>
            <a:off x="3578087" y="2130729"/>
            <a:ext cx="5300870" cy="3657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2" name="Tekstfelt 81">
            <a:extLst>
              <a:ext uri="{FF2B5EF4-FFF2-40B4-BE49-F238E27FC236}">
                <a16:creationId xmlns:a16="http://schemas.microsoft.com/office/drawing/2014/main" id="{68AA4812-3EF5-4D8C-999C-8858AC228EFA}"/>
              </a:ext>
            </a:extLst>
          </p:cNvPr>
          <p:cNvSpPr txBox="1"/>
          <p:nvPr/>
        </p:nvSpPr>
        <p:spPr>
          <a:xfrm>
            <a:off x="4988016" y="2371615"/>
            <a:ext cx="44467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/>
              <a:t>Temaer i hvert besøg</a:t>
            </a:r>
          </a:p>
          <a:p>
            <a:pPr marL="285750" indent="-285750">
              <a:buFontTx/>
              <a:buChar char="-"/>
            </a:pPr>
            <a:r>
              <a:rPr lang="da-DK"/>
              <a:t>Hvad fylder for jer?</a:t>
            </a:r>
          </a:p>
          <a:p>
            <a:pPr marL="285750" indent="-285750">
              <a:buFontTx/>
              <a:buChar char="-"/>
            </a:pPr>
            <a:r>
              <a:rPr lang="da-DK"/>
              <a:t>Amning / flaske</a:t>
            </a:r>
          </a:p>
          <a:p>
            <a:pPr marL="285750" indent="-285750">
              <a:buFontTx/>
              <a:buChar char="-"/>
            </a:pPr>
            <a:r>
              <a:rPr lang="da-DK"/>
              <a:t>Vandladning og afføring</a:t>
            </a:r>
          </a:p>
          <a:p>
            <a:pPr marL="285750" indent="-285750">
              <a:buFontTx/>
              <a:buChar char="-"/>
            </a:pPr>
            <a:r>
              <a:rPr lang="da-DK"/>
              <a:t>Basale behov</a:t>
            </a:r>
          </a:p>
          <a:p>
            <a:pPr marL="285750" indent="-285750">
              <a:buFontTx/>
              <a:buChar char="-"/>
            </a:pPr>
            <a:r>
              <a:rPr lang="da-DK"/>
              <a:t>Motorisk udvikling</a:t>
            </a:r>
          </a:p>
          <a:p>
            <a:pPr marL="285750" indent="-285750">
              <a:buFontTx/>
              <a:buChar char="-"/>
            </a:pPr>
            <a:r>
              <a:rPr lang="da-DK"/>
              <a:t>Sociale udvikling</a:t>
            </a:r>
          </a:p>
          <a:p>
            <a:pPr marL="285750" indent="-285750">
              <a:buFontTx/>
              <a:buChar char="-"/>
            </a:pPr>
            <a:r>
              <a:rPr lang="da-DK"/>
              <a:t>Døgnrytme / søvn</a:t>
            </a:r>
          </a:p>
          <a:p>
            <a:pPr marL="285750" indent="-285750">
              <a:buFontTx/>
              <a:buChar char="-"/>
            </a:pPr>
            <a:r>
              <a:rPr lang="da-DK"/>
              <a:t>Barnets kommunikation</a:t>
            </a:r>
          </a:p>
          <a:p>
            <a:pPr marL="285750" indent="-285750">
              <a:buFontTx/>
              <a:buChar char="-"/>
            </a:pPr>
            <a:r>
              <a:rPr lang="da-DK"/>
              <a:t>Gråd</a:t>
            </a:r>
          </a:p>
          <a:p>
            <a:pPr marL="285750" indent="-285750">
              <a:buFontTx/>
              <a:buChar char="-"/>
            </a:pPr>
            <a:r>
              <a:rPr lang="da-DK" err="1"/>
              <a:t>Vægt,længde,hovedomfang</a:t>
            </a:r>
            <a:endParaRPr lang="da-DK"/>
          </a:p>
          <a:p>
            <a:pPr marL="285750" indent="-285750">
              <a:buFontTx/>
              <a:buChar char="-"/>
            </a:pPr>
            <a:endParaRPr lang="da-DK"/>
          </a:p>
          <a:p>
            <a:pPr marL="285750" indent="-285750" algn="ctr">
              <a:buFontTx/>
              <a:buChar char="-"/>
            </a:pPr>
            <a:endParaRPr lang="da-DK"/>
          </a:p>
          <a:p>
            <a:pPr marL="285750" indent="-285750" algn="ctr">
              <a:buFontTx/>
              <a:buChar char="-"/>
            </a:pPr>
            <a:endParaRPr lang="da-DK"/>
          </a:p>
          <a:p>
            <a:pPr algn="ctr"/>
            <a:endParaRPr lang="da-DK"/>
          </a:p>
          <a:p>
            <a:pPr algn="ctr"/>
            <a:endParaRPr lang="da-DK"/>
          </a:p>
          <a:p>
            <a:pPr algn="ctr"/>
            <a:endParaRPr lang="da-DK"/>
          </a:p>
        </p:txBody>
      </p:sp>
      <p:sp>
        <p:nvSpPr>
          <p:cNvPr id="83" name="Tekstfelt 82">
            <a:extLst>
              <a:ext uri="{FF2B5EF4-FFF2-40B4-BE49-F238E27FC236}">
                <a16:creationId xmlns:a16="http://schemas.microsoft.com/office/drawing/2014/main" id="{1D9FEE4F-F950-4979-85E3-B2D365BF5958}"/>
              </a:ext>
            </a:extLst>
          </p:cNvPr>
          <p:cNvSpPr txBox="1"/>
          <p:nvPr/>
        </p:nvSpPr>
        <p:spPr>
          <a:xfrm>
            <a:off x="1980685" y="105567"/>
            <a:ext cx="8721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/>
              <a:t>Sundhedsplejens hjemmebesøg i barnets 1. leveår</a:t>
            </a:r>
          </a:p>
        </p:txBody>
      </p:sp>
    </p:spTree>
    <p:extLst>
      <p:ext uri="{BB962C8B-B14F-4D97-AF65-F5344CB8AC3E}">
        <p14:creationId xmlns:p14="http://schemas.microsoft.com/office/powerpoint/2010/main" val="4239150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zan xmlns="8b714a9f-2ec3-409b-bb41-995f9b250af1">A1 Etableringsbesøget</kzan>
    <w2z6 xmlns="8b714a9f-2ec3-409b-bb41-995f9b250af1" xsi:nil="true"/>
    <lcf76f155ced4ddcb4097134ff3c332f xmlns="8b714a9f-2ec3-409b-bb41-995f9b250af1">
      <Terms xmlns="http://schemas.microsoft.com/office/infopath/2007/PartnerControls"/>
    </lcf76f155ced4ddcb4097134ff3c332f>
    <TaxCatchAll xmlns="df80b5fa-8a47-4f33-b899-34d93179e76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E467BB32ED0174794CE2A99FD56923B" ma:contentTypeVersion="17" ma:contentTypeDescription="Opret et nyt dokument." ma:contentTypeScope="" ma:versionID="fceeb41db702a514d3e1bb0712773ca2">
  <xsd:schema xmlns:xsd="http://www.w3.org/2001/XMLSchema" xmlns:xs="http://www.w3.org/2001/XMLSchema" xmlns:p="http://schemas.microsoft.com/office/2006/metadata/properties" xmlns:ns2="8b714a9f-2ec3-409b-bb41-995f9b250af1" xmlns:ns3="9992985b-2c27-4cb8-a462-dd11fe0acf38" xmlns:ns4="df80b5fa-8a47-4f33-b899-34d93179e763" targetNamespace="http://schemas.microsoft.com/office/2006/metadata/properties" ma:root="true" ma:fieldsID="332e3314066de38e9a3d2aedcb73c699" ns2:_="" ns3:_="" ns4:_="">
    <xsd:import namespace="8b714a9f-2ec3-409b-bb41-995f9b250af1"/>
    <xsd:import namespace="9992985b-2c27-4cb8-a462-dd11fe0acf38"/>
    <xsd:import namespace="df80b5fa-8a47-4f33-b899-34d93179e7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kzan"/>
                <xsd:element ref="ns2:w2z6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4:TaxCatchAll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714a9f-2ec3-409b-bb41-995f9b250a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kzan" ma:index="10" ma:displayName="Emne" ma:format="Dropdown" ma:internalName="kzan">
      <xsd:simpleType>
        <xsd:restriction base="dms:Choice">
          <xsd:enumeration value="Graviditetsbesøg​​"/>
          <xsd:enumeration value="Barselsbesøget"/>
          <xsd:enumeration value="A1 Etableringsbesøget"/>
          <xsd:enumeration value="A2 4-5 ugers besøget"/>
          <xsd:enumeration value="B1 2-3 måneders besøget"/>
          <xsd:enumeration value="C1 4-6 måneders besøget"/>
          <xsd:enumeration value="D1 8-10 måneders besøget"/>
          <xsd:enumeration value="Besøg i andet leveår"/>
          <xsd:enumeration value="Behovsbesøg"/>
          <xsd:enumeration value="Materiale på engelsk"/>
          <xsd:enumeration value="Cos-P/Tryghedscirklen"/>
          <xsd:enumeration value="Forstå Din Baby"/>
          <xsd:enumeration value="Netværksskabende tilbud"/>
          <xsd:enumeration value="Sundhedsplejens første kontakt med forældre"/>
        </xsd:restriction>
      </xsd:simpleType>
    </xsd:element>
    <xsd:element name="w2z6" ma:index="11" nillable="true" ma:displayName="Ekstra emne" ma:internalName="w2z6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Billedmærker" ma:readOnly="false" ma:fieldId="{5cf76f15-5ced-4ddc-b409-7134ff3c332f}" ma:taxonomyMulti="true" ma:sspId="9d44511f-d387-4808-9934-f9c319abff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2985b-2c27-4cb8-a462-dd11fe0acf3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80b5fa-8a47-4f33-b899-34d93179e763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ksonomiopsamlingskolonne" ma:hidden="true" ma:list="{9469476c-c8bb-4589-a9ed-4c46ffe9eaaf}" ma:internalName="TaxCatchAll" ma:showField="CatchAllData" ma:web="df80b5fa-8a47-4f33-b899-34d93179e7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E54CF4-0960-4353-A656-73CAB1421667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8b714a9f-2ec3-409b-bb41-995f9b250af1"/>
    <ds:schemaRef ds:uri="df80b5fa-8a47-4f33-b899-34d93179e763"/>
  </ds:schemaRefs>
</ds:datastoreItem>
</file>

<file path=customXml/itemProps2.xml><?xml version="1.0" encoding="utf-8"?>
<ds:datastoreItem xmlns:ds="http://schemas.openxmlformats.org/officeDocument/2006/customXml" ds:itemID="{A307D49B-126D-40CA-B9C1-8F4AE53562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D0C766-45A9-4959-BCD5-CF57B11934C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Kirstine Krause Binggeli</dc:creator>
  <cp:keywords/>
  <dc:description/>
  <cp:lastModifiedBy>Maria Seidler</cp:lastModifiedBy>
  <cp:revision>1</cp:revision>
  <cp:lastPrinted>2020-02-27T14:46:22Z</cp:lastPrinted>
  <dcterms:created xsi:type="dcterms:W3CDTF">2020-02-25T20:09:06Z</dcterms:created>
  <dcterms:modified xsi:type="dcterms:W3CDTF">2023-02-17T13:05:17Z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0x010100EE467BB32ED0174794CE2A99FD56923B</vt:lpwstr>
  </property>
  <property fmtid="{D5CDD505-2E9C-101B-9397-08002B2CF9AE}" pid="3" name="MediaServiceImageTags">
    <vt:lpwstr/>
  </property>
</Properties>
</file>